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web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274" r:id="rId2"/>
    <p:sldId id="275" r:id="rId3"/>
    <p:sldId id="293" r:id="rId4"/>
    <p:sldId id="294" r:id="rId5"/>
    <p:sldId id="277" r:id="rId6"/>
    <p:sldId id="278" r:id="rId7"/>
    <p:sldId id="279" r:id="rId8"/>
    <p:sldId id="280" r:id="rId9"/>
    <p:sldId id="282" r:id="rId10"/>
    <p:sldId id="281" r:id="rId11"/>
    <p:sldId id="283" r:id="rId12"/>
    <p:sldId id="284" r:id="rId13"/>
    <p:sldId id="285" r:id="rId14"/>
    <p:sldId id="286" r:id="rId15"/>
    <p:sldId id="287" r:id="rId16"/>
    <p:sldId id="289" r:id="rId17"/>
    <p:sldId id="295" r:id="rId18"/>
    <p:sldId id="290" r:id="rId19"/>
    <p:sldId id="291" r:id="rId20"/>
    <p:sldId id="288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DBD9D504-E009-430E-B665-86202DA3F470}">
          <p14:sldIdLst>
            <p14:sldId id="274"/>
            <p14:sldId id="275"/>
            <p14:sldId id="293"/>
            <p14:sldId id="294"/>
            <p14:sldId id="277"/>
            <p14:sldId id="278"/>
            <p14:sldId id="279"/>
            <p14:sldId id="280"/>
            <p14:sldId id="282"/>
            <p14:sldId id="281"/>
            <p14:sldId id="283"/>
            <p14:sldId id="284"/>
            <p14:sldId id="285"/>
            <p14:sldId id="286"/>
            <p14:sldId id="287"/>
            <p14:sldId id="289"/>
            <p14:sldId id="295"/>
            <p14:sldId id="290"/>
            <p14:sldId id="291"/>
            <p14:sldId id="288"/>
          </p14:sldIdLst>
        </p14:section>
        <p14:section name="제목 없는 구역" id="{FE01E264-E8E4-4DED-80AE-784D3780A367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CBC0"/>
    <a:srgbClr val="6E9ED3"/>
    <a:srgbClr val="B2B2B2"/>
    <a:srgbClr val="FF6600"/>
    <a:srgbClr val="42C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01" autoAdjust="0"/>
    <p:restoredTop sz="94660"/>
  </p:normalViewPr>
  <p:slideViewPr>
    <p:cSldViewPr snapToGrid="0">
      <p:cViewPr varScale="1">
        <p:scale>
          <a:sx n="86" d="100"/>
          <a:sy n="86" d="100"/>
        </p:scale>
        <p:origin x="84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webp>
</file>

<file path=ppt/media/image10.png>
</file>

<file path=ppt/media/image11.png>
</file>

<file path=ppt/media/image12.jpe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FCCCFE-30F1-4D6D-9236-816B5D95772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13F58-701F-4BB7-BE77-0A172A8B9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662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7216F-4BC9-4F77-AC09-C48661112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96082A-3ADB-45D6-A068-0EF202D472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9A2D5C-F54C-4094-B9B9-6DA2B5266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32234F-3661-4FD4-868C-A385D274F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BFA404-F4FC-4369-B32E-BBB3BD05B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83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F36CE1-6399-40A5-B547-8C1282EE7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BE246F-0B9A-4E1C-B1C4-639C354814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A5E9CD-3566-4CCD-AE36-60B6A5D5E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00FA65-3309-4AA2-A197-894F10D3A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86BEBB-FCAA-4BB9-B4F8-4E0A0DFA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512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1745811-5371-4009-8D3F-66B20A0A59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32DF28-FCAA-4D79-9E99-5AEE49674E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C56269-074B-4F9A-B1C8-F6994932D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DE635C-F3F5-45E6-A951-0741B5C84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0B14D2-A129-4D3F-917A-F8616BFA9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68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0E2E77-D50E-4A21-87A4-41D00A23E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79FBC5-54C7-4B30-B0FB-B68BD72CD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8711EA-53AE-4874-9510-434DB39E4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EFF5F1-A03A-42AD-9A65-ECC98A64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45499F-EDBE-47A3-AE22-F7452EDBF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368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E7421C-104B-4D64-9C15-030460FB9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6E0A11-C991-4F73-B3FD-60CEFED10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AE4E7A-CCCA-4138-9E87-12EAF4403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3832C5-6153-4679-9214-229F81CBD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AEFAEE-1810-4AC6-BCA8-3FB0002D1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6287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7B342-DD55-4710-B854-D06FF6CBB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754E09-3203-4DF9-9EB4-F44CA1D2F4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BC8038-A14D-440A-A96E-D4CEBB4BEC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616586-70E7-422D-825E-B6380DDC4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11A850-28FC-47D1-A688-FF6A4687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EC2086-3EA2-4CCB-B5EB-E8F31E99D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5902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F7F012-FF5B-4FC6-8A0E-3B1F492C7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716061-74AF-47D9-B958-B1B1D2A67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AA0849-ACF8-42A4-B41C-E1AF9C8F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A4AB1F5-BCDA-4442-8A9E-2F1D528D6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CC736B8-F799-42FD-875B-5F1E8C02BF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B246439-9248-4F40-A132-973938F8F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558A94-5960-4E33-B8F0-4C0B24F7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2DDDAB4-720B-4E47-992F-DF470FB25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72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0D2D1A-1131-44F3-A70C-302000BA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7DF379B-2A1E-420E-8777-AAD4B075C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F523A4-2A71-4582-BFE1-DA63478F7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A8792C-D2FC-4606-AF5A-94A51659C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375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52C48CE-765F-4900-B8B6-CEB3BDCC8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B3593B0-A570-489A-BB87-1F758FA77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15B4E0-BA5B-4672-AB13-0E9526FD2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8838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B3BFB4-2247-49A2-8453-76583A749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B08F30-8F1C-447D-93A2-D43554EA1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BBDA9E8-7158-4EAA-8CC0-97F75DBFEB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859390-884E-4A7E-BFCE-7E8073298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65277E-55B1-4D44-A26B-826D309DC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B8E552-0571-451A-89F8-1AFAA937A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622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C64EDE-4BDB-46BF-9BA8-39793FC3C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F1F4D3D-7900-4304-996B-003D41471D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CBB397-03A8-4BF9-8498-97DE925970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BE98B0-FDFB-4C91-9D75-B0B697C2F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A63F7A-0182-46EE-88C8-12789B819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591FB6-5553-4F95-A764-BF78CE455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52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3BF7321-97D3-4DE0-9B5F-84C423520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ED5416-C2E6-436B-BFC5-BEC04ECAD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513374-2F55-4A95-928B-4B9413DA3E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D4CEF8-350D-428A-82A8-42110751445B}" type="datetimeFigureOut">
              <a:rPr lang="ko-KR" altLang="en-US" smtClean="0"/>
              <a:t>2024-12-17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3CE667-98A7-4D77-93DA-6927F6F56C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F1A1F0-3726-45D3-9ABE-47BB83013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58895-72B1-4D88-85C4-F8CF3EC4EC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6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1.web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12" Type="http://schemas.openxmlformats.org/officeDocument/2006/relationships/image" Target="../media/image12.jpeg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+mj-lt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1688450" y="2975735"/>
            <a:ext cx="8815100" cy="758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4000" dirty="0" err="1">
                <a:solidFill>
                  <a:schemeClr val="bg1"/>
                </a:solidFill>
                <a:latin typeface="+mj-lt"/>
                <a:ea typeface="Pretendard Black" panose="02000A03000000020004" pitchFamily="2" charset="-127"/>
                <a:cs typeface="Pretendard Black" panose="02000A03000000020004" pitchFamily="2" charset="-127"/>
              </a:rPr>
              <a:t>캡스톤</a:t>
            </a:r>
            <a:r>
              <a:rPr lang="ko-KR" altLang="en-US" sz="4000" dirty="0">
                <a:solidFill>
                  <a:schemeClr val="bg1"/>
                </a:solidFill>
                <a:latin typeface="+mj-lt"/>
                <a:ea typeface="Pretendard Black" panose="02000A03000000020004" pitchFamily="2" charset="-127"/>
                <a:cs typeface="Pretendard Black" panose="02000A03000000020004" pitchFamily="2" charset="-127"/>
              </a:rPr>
              <a:t> 디자인 프로젝트 결과 보고서</a:t>
            </a:r>
            <a:endParaRPr lang="ko-KR" altLang="en-US" sz="4000" spc="-70" dirty="0">
              <a:solidFill>
                <a:schemeClr val="bg1"/>
              </a:solidFill>
              <a:latin typeface="+mj-lt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A30679-92B2-41BD-9592-F2EE48D82DC8}"/>
              </a:ext>
            </a:extLst>
          </p:cNvPr>
          <p:cNvSpPr txBox="1"/>
          <p:nvPr/>
        </p:nvSpPr>
        <p:spPr>
          <a:xfrm>
            <a:off x="1688450" y="4318417"/>
            <a:ext cx="6304547" cy="499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z="2400" spc="-70" dirty="0">
                <a:solidFill>
                  <a:schemeClr val="bg1"/>
                </a:solidFill>
                <a:latin typeface="+mj-lt"/>
                <a:ea typeface="Pretendard Medium" panose="02000603000000020004" pitchFamily="2" charset="-127"/>
                <a:cs typeface="Pretendard Medium" panose="02000603000000020004" pitchFamily="2" charset="-127"/>
              </a:rPr>
              <a:t>자율 주행 자동차 개발 및 구현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93AB99-620A-4135-8F17-609C87A73E55}"/>
              </a:ext>
            </a:extLst>
          </p:cNvPr>
          <p:cNvSpPr txBox="1"/>
          <p:nvPr/>
        </p:nvSpPr>
        <p:spPr>
          <a:xfrm>
            <a:off x="7625918" y="5901743"/>
            <a:ext cx="4650321" cy="72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pc="-70" dirty="0">
                <a:solidFill>
                  <a:schemeClr val="bg1"/>
                </a:solidFill>
                <a:latin typeface="+mj-lt"/>
                <a:ea typeface="Pretendard Medium" panose="02000603000000020004" pitchFamily="2" charset="-127"/>
                <a:cs typeface="Pretendard Medium" panose="02000603000000020004" pitchFamily="2" charset="-127"/>
              </a:rPr>
              <a:t>발표자 </a:t>
            </a:r>
            <a:r>
              <a:rPr lang="en-US" altLang="ko-KR" spc="-70" dirty="0">
                <a:solidFill>
                  <a:schemeClr val="bg1"/>
                </a:solidFill>
                <a:latin typeface="+mj-lt"/>
                <a:ea typeface="Pretendard Medium" panose="02000603000000020004" pitchFamily="2" charset="-127"/>
                <a:cs typeface="Pretendard Medium" panose="02000603000000020004" pitchFamily="2" charset="-127"/>
              </a:rPr>
              <a:t>: 2423008_ </a:t>
            </a:r>
            <a:r>
              <a:rPr lang="ko-KR" altLang="en-US" spc="-70" dirty="0" err="1">
                <a:solidFill>
                  <a:schemeClr val="bg1"/>
                </a:solidFill>
                <a:latin typeface="+mj-lt"/>
                <a:ea typeface="Pretendard Medium" panose="02000603000000020004" pitchFamily="2" charset="-127"/>
                <a:cs typeface="Pretendard Medium" panose="02000603000000020004" pitchFamily="2" charset="-127"/>
              </a:rPr>
              <a:t>김성관</a:t>
            </a:r>
            <a:endParaRPr lang="en-US" altLang="ko-KR" spc="-70" dirty="0">
              <a:solidFill>
                <a:schemeClr val="bg1"/>
              </a:solidFill>
              <a:latin typeface="+mj-lt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l">
              <a:lnSpc>
                <a:spcPct val="120000"/>
              </a:lnSpc>
            </a:pPr>
            <a:r>
              <a:rPr lang="ko-KR" altLang="en-US" spc="-70" dirty="0">
                <a:solidFill>
                  <a:schemeClr val="bg1"/>
                </a:solidFill>
                <a:latin typeface="+mj-lt"/>
                <a:ea typeface="Pretendard Medium" panose="02000603000000020004" pitchFamily="2" charset="-127"/>
                <a:cs typeface="Pretendard Medium" panose="02000603000000020004" pitchFamily="2" charset="-127"/>
              </a:rPr>
              <a:t>소속</a:t>
            </a:r>
            <a:r>
              <a:rPr lang="en-US" altLang="ko-KR" spc="-70" dirty="0">
                <a:solidFill>
                  <a:schemeClr val="bg1"/>
                </a:solidFill>
                <a:latin typeface="+mj-lt"/>
                <a:ea typeface="Pretendard Medium" panose="02000603000000020004" pitchFamily="2" charset="-127"/>
                <a:cs typeface="Pretendard Medium" panose="02000603000000020004" pitchFamily="2" charset="-127"/>
              </a:rPr>
              <a:t>:  </a:t>
            </a:r>
            <a:r>
              <a:rPr lang="ko-KR" altLang="en-US" spc="-70" dirty="0">
                <a:solidFill>
                  <a:schemeClr val="bg1"/>
                </a:solidFill>
                <a:latin typeface="+mj-lt"/>
                <a:ea typeface="Pretendard Medium" panose="02000603000000020004" pitchFamily="2" charset="-127"/>
                <a:cs typeface="Pretendard Medium" panose="02000603000000020004" pitchFamily="2" charset="-127"/>
              </a:rPr>
              <a:t>영진전문대학교 글로벌시스템융합과</a:t>
            </a:r>
          </a:p>
        </p:txBody>
      </p:sp>
    </p:spTree>
    <p:extLst>
      <p:ext uri="{BB962C8B-B14F-4D97-AF65-F5344CB8AC3E}">
        <p14:creationId xmlns:p14="http://schemas.microsoft.com/office/powerpoint/2010/main" val="3657653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en-US" altLang="ko-KR" sz="28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Embedded Computer -&gt; Docker</a:t>
            </a: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활용한 개발 환경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C4383A-3669-4647-8533-0AD3220291F3}"/>
              </a:ext>
            </a:extLst>
          </p:cNvPr>
          <p:cNvSpPr txBox="1"/>
          <p:nvPr/>
        </p:nvSpPr>
        <p:spPr>
          <a:xfrm>
            <a:off x="433137" y="1219200"/>
            <a:ext cx="10732168" cy="200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20000"/>
              </a:lnSpc>
              <a:buAutoNum type="arabicPeriod"/>
            </a:pPr>
            <a:r>
              <a:rPr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문제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285750" indent="-285750" algn="l">
              <a:lnSpc>
                <a:spcPct val="120000"/>
              </a:lnSpc>
              <a:buFontTx/>
              <a:buChar char="-"/>
            </a:pP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가상환경에서 발생하는 의존성 충돌 및 라이브러리 버전 오류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285750" indent="-285750" algn="l">
              <a:lnSpc>
                <a:spcPct val="120000"/>
              </a:lnSpc>
              <a:buFontTx/>
              <a:buChar char="-"/>
            </a:pP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Jetson Nano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와 같은 임베디드 환경에서 복잡한 개발 환경 설정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l">
              <a:lnSpc>
                <a:spcPct val="120000"/>
              </a:lnSpc>
            </a:pP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 algn="l">
              <a:lnSpc>
                <a:spcPct val="120000"/>
              </a:lnSpc>
              <a:buAutoNum type="arabicPeriod" startAt="2"/>
            </a:pPr>
            <a:r>
              <a:rPr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해결 방법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Docker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컨테이너 사용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285750" indent="-285750" algn="l">
              <a:lnSpc>
                <a:spcPct val="120000"/>
              </a:lnSpc>
              <a:buFontTx/>
              <a:buChar char="-"/>
            </a:pP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일관된 환경 설정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모든 필요한 소프트웨어와 설정이 포함된 컨테이너 생성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285750" indent="-285750" algn="l">
              <a:lnSpc>
                <a:spcPct val="120000"/>
              </a:lnSpc>
              <a:buFontTx/>
              <a:buChar char="-"/>
            </a:pP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의존성 관리 용이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특정 버전의 라이브러리 애플리케이션을 안전하게 실행 가능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7E1501-4ECB-42D1-A36B-9D9B52A6203A}"/>
              </a:ext>
            </a:extLst>
          </p:cNvPr>
          <p:cNvSpPr txBox="1"/>
          <p:nvPr/>
        </p:nvSpPr>
        <p:spPr>
          <a:xfrm>
            <a:off x="6096000" y="3758443"/>
            <a:ext cx="10732168" cy="346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Docker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실행 명령어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23AAE08-BAC3-4AA1-8887-1A33E0B92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142343"/>
            <a:ext cx="4839375" cy="24863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4547F2-8A92-407D-9D2F-2A521DAEC4CB}"/>
              </a:ext>
            </a:extLst>
          </p:cNvPr>
          <p:cNvSpPr txBox="1"/>
          <p:nvPr/>
        </p:nvSpPr>
        <p:spPr>
          <a:xfrm>
            <a:off x="433137" y="3744684"/>
            <a:ext cx="3355759" cy="342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ja-JP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Docker Start</a:t>
            </a:r>
            <a:endParaRPr kumimoji="1" lang="ja-JP" altLang="en-US" sz="1500" spc="-70" dirty="0" err="1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7956663-19D3-4ADA-8896-12079A9DE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137" y="4142343"/>
            <a:ext cx="5248848" cy="72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091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ko-KR" altLang="en-US" sz="16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소프트웨어 설계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B4FD36-055B-4516-BCD9-05313F5DD2A7}"/>
              </a:ext>
            </a:extLst>
          </p:cNvPr>
          <p:cNvSpPr txBox="1"/>
          <p:nvPr/>
        </p:nvSpPr>
        <p:spPr>
          <a:xfrm>
            <a:off x="301992" y="1376591"/>
            <a:ext cx="6454140" cy="3112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목표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lvl="1">
              <a:lnSpc>
                <a:spcPct val="120000"/>
              </a:lnSpc>
            </a:pP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모터 제어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와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실시간 카메라 데이터 수집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 algn="l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핵심 기능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서보모터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방향 제어 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(30 ~ 150)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DC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모터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속도 및 전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/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후진 제어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카메라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OpenCV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로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이미지 실시간 수집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 algn="l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주요 동작 흐름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키보드 입력 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-&gt;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모터 제어 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+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카메라 이미지 저장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GUI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출력 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현재 상태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화살표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각도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표시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 algn="l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성과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각도별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이미지 데이터 수집 완료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D4B9DF0-7E8D-47E5-9810-E83C3C1C2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992" y="5067551"/>
            <a:ext cx="4750681" cy="97593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7EB5E7F-3F77-4931-AC40-0D1D19AB5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939" y="1376591"/>
            <a:ext cx="3750826" cy="500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17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ko-KR" altLang="en-US" sz="16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데이터셋 </a:t>
            </a:r>
            <a:r>
              <a:rPr lang="ko-KR" altLang="en-US" sz="2800" spc="-7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전처리</a:t>
            </a: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과정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B4FD36-055B-4516-BCD9-05313F5DD2A7}"/>
              </a:ext>
            </a:extLst>
          </p:cNvPr>
          <p:cNvSpPr txBox="1"/>
          <p:nvPr/>
        </p:nvSpPr>
        <p:spPr>
          <a:xfrm>
            <a:off x="279132" y="1338491"/>
            <a:ext cx="8819148" cy="3666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 수집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OpenCV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를 활용해 </a:t>
            </a:r>
            <a:r>
              <a:rPr kumimoji="1" lang="ko-KR" altLang="en-US" sz="1500" b="1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라인트래킹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환경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에서 차선 이미지 데이터 수집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주요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Feature: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도로 경계선 정보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잘못된 이미지 제거 후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각 이미지에 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각도 정보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를 파일 이름에 포함해 정리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 algn="l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 </a:t>
            </a:r>
            <a:r>
              <a:rPr kumimoji="1" lang="ko-KR" altLang="en-US" sz="1500" b="1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전처리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상단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40%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Crop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도로 외 영역 제거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200 X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66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ko-KR" altLang="en-US" sz="1500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리사이즈해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ko-KR" altLang="en-US" sz="1500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딥러닝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모델 입력에 최적화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 algn="l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데이터셋 분할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전체 데이터셋을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70% Training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15% Validation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15% Test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데이터는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CSV 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형식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으로 저장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 algn="l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 증강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lvl="1">
              <a:lnSpc>
                <a:spcPct val="120000"/>
              </a:lnSpc>
            </a:pP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Overlapping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방식으로 이미지를 자르고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다양한 시점으로 변형해 새로운 데이터 생성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 algn="l">
              <a:lnSpc>
                <a:spcPct val="120000"/>
              </a:lnSpc>
              <a:buAutoNum type="arabicPeriod"/>
            </a:pP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EDE86BC-B19D-4D44-8C49-66637C513B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868" y="2713459"/>
            <a:ext cx="1905000" cy="62865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0EFA707-39F5-4B76-B23E-9FD416A11E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2231494"/>
            <a:ext cx="2123440" cy="1592580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013D925A-F6D9-482D-8F37-8985C02E3F7D}"/>
              </a:ext>
            </a:extLst>
          </p:cNvPr>
          <p:cNvSpPr/>
          <p:nvPr/>
        </p:nvSpPr>
        <p:spPr>
          <a:xfrm>
            <a:off x="9532754" y="2873419"/>
            <a:ext cx="304800" cy="342900"/>
          </a:xfrm>
          <a:prstGeom prst="rightArrow">
            <a:avLst/>
          </a:prstGeom>
          <a:solidFill>
            <a:srgbClr val="69CB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A920812-23B9-4482-B5E0-CAF287A0F0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8539" y="4533425"/>
            <a:ext cx="3548430" cy="21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412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ko-KR" altLang="en-US" sz="16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DL </a:t>
            </a: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모델 학습 환경 구축 및 학습 수행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B4FD36-055B-4516-BCD9-05313F5DD2A7}"/>
              </a:ext>
            </a:extLst>
          </p:cNvPr>
          <p:cNvSpPr txBox="1"/>
          <p:nvPr/>
        </p:nvSpPr>
        <p:spPr>
          <a:xfrm>
            <a:off x="279132" y="1338491"/>
            <a:ext cx="8819148" cy="2835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 sz="1500" b="1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PilotNet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모델 학습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(NVIDA End-to-End CNN 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모델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입력 데이터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1500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전처리된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이미지 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(200x66,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정규화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목표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이미지 기반으로 </a:t>
            </a:r>
            <a:r>
              <a:rPr kumimoji="1" lang="ko-KR" altLang="en-US" sz="1500" b="1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조향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각도 예측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학습 환경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Optimizer: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Adam:,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Loss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MSE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학습률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0.001,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Epoch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20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데이터셋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en-US" altLang="ko-KR" sz="1500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Traninng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70%, Validation 15%, Test 15%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결과 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초기 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Validation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성능 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30%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원인</a:t>
            </a:r>
            <a:r>
              <a:rPr kumimoji="1"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 불균형 및 부족</a:t>
            </a:r>
            <a:endParaRPr kumimoji="1"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791D224-176C-45DA-BB5F-E26364179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828" y="4576976"/>
            <a:ext cx="3089276" cy="202149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2505420-8EFA-476B-B78D-9A6E300E25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958" y="4518842"/>
            <a:ext cx="3180055" cy="20796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EC2E4AD-27FD-4F19-AA1C-B54560126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3700" y="1716181"/>
            <a:ext cx="5129159" cy="207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818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ko-KR" altLang="en-US" sz="16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DL </a:t>
            </a: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모델 튜닝 및 </a:t>
            </a:r>
            <a:r>
              <a:rPr lang="ko-KR" altLang="en-US" sz="2800" spc="-7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라인트랙킹</a:t>
            </a: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성능 최적화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B4FD36-055B-4516-BCD9-05313F5DD2A7}"/>
              </a:ext>
            </a:extLst>
          </p:cNvPr>
          <p:cNvSpPr txBox="1"/>
          <p:nvPr/>
        </p:nvSpPr>
        <p:spPr>
          <a:xfrm>
            <a:off x="279132" y="1338491"/>
            <a:ext cx="8819148" cy="1173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문제 상황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 증강 및 개선 과정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성능 평가 결과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시각적자료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BD93917-D958-4E61-AABC-EFBD398BB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8236" y="1228338"/>
            <a:ext cx="4347622" cy="26832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E6CBCC0-7264-4EC1-9BB5-9A99B4E18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8236" y="3939862"/>
            <a:ext cx="4430944" cy="268326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824E01E-B9BC-4549-BB64-BDDD3269D7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5952" y="-93519"/>
            <a:ext cx="55508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43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ko-KR" altLang="en-US" sz="16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자율주행 자동차 주행 영상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B4FD36-055B-4516-BCD9-05313F5DD2A7}"/>
              </a:ext>
            </a:extLst>
          </p:cNvPr>
          <p:cNvSpPr txBox="1"/>
          <p:nvPr/>
        </p:nvSpPr>
        <p:spPr>
          <a:xfrm>
            <a:off x="279132" y="1338491"/>
            <a:ext cx="8819148" cy="200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주행 영상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주행 결과 요약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주행 성공률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특징적 결과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marL="1200150" lvl="2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직선 구간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궤도 이탈 없이 정확하게 차선을 따라 주행</a:t>
            </a:r>
            <a:endParaRPr kumimoji="1"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200150" lvl="2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곡선 구간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초기에는 성능 저하가 있었으나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..</a:t>
            </a:r>
          </a:p>
          <a:p>
            <a:pPr marL="1200150" lvl="2" indent="-285750">
              <a:lnSpc>
                <a:spcPct val="120000"/>
              </a:lnSpc>
              <a:buFontTx/>
              <a:buChar char="-"/>
            </a:pPr>
            <a:r>
              <a:rPr kumimoji="1"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현재는 그나마 깔끔한 주행 가능</a:t>
            </a:r>
            <a:r>
              <a:rPr kumimoji="1"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!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290C65A-A823-4256-89A2-7E8DA737C0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2784" y="1049775"/>
            <a:ext cx="5820429" cy="2971611"/>
          </a:xfrm>
          <a:prstGeom prst="rect">
            <a:avLst/>
          </a:prstGeom>
        </p:spPr>
      </p:pic>
      <p:pic>
        <p:nvPicPr>
          <p:cNvPr id="3" name="KakaoTalk_20241215_210107489">
            <a:hlinkClick r:id="" action="ppaction://media"/>
            <a:extLst>
              <a:ext uri="{FF2B5EF4-FFF2-40B4-BE49-F238E27FC236}">
                <a16:creationId xmlns:a16="http://schemas.microsoft.com/office/drawing/2014/main" id="{51243D7E-B9C3-4252-BAA9-20D2A1AB78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36824" y="3515500"/>
            <a:ext cx="4288699" cy="241239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F73F70B-BFAB-4817-9AA8-36FF9EDE43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56407" y="592386"/>
            <a:ext cx="5348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923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9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ko-KR" altLang="en-US" sz="16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프로젝트 진행 시 어려웠던 점과 극복 방법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B4FD36-055B-4516-BCD9-05313F5DD2A7}"/>
              </a:ext>
            </a:extLst>
          </p:cNvPr>
          <p:cNvSpPr txBox="1"/>
          <p:nvPr/>
        </p:nvSpPr>
        <p:spPr>
          <a:xfrm>
            <a:off x="596900" y="1739050"/>
            <a:ext cx="11950700" cy="3379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AutoNum type="arabicPeriod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하드웨어 버전 관리의 어려움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문제점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하드웨어 설치 시 버전 관리의 복잡함으로 인해 어려움을 겪음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극복 방법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공식 사이트의 문서를 통해 정확한 정보를 확인하고 설치를 진행함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2.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시간 관리의 중요성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문제점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시간을 효율적으로 사용하지 못해 비효율이 발생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극복 방법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시간을 잘 나누어 관리함으로써 프로젝트의 효율성을 높임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3.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목표의 방향성 부족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문제점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프로젝트 초반에는 목표의 방향성을 명확히 잡지 못하고 불필요한 작업에 시간을 소비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극복 방법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교수님의 피드백을 통해 프로젝트의 목표를 명확히 깨닫고 방향을 설정함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8590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ko-KR" altLang="en-US" sz="16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프로젝트 진행 시 어려웠던 점과 극복 방법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B4FD36-055B-4516-BCD9-05313F5DD2A7}"/>
              </a:ext>
            </a:extLst>
          </p:cNvPr>
          <p:cNvSpPr txBox="1"/>
          <p:nvPr/>
        </p:nvSpPr>
        <p:spPr>
          <a:xfrm>
            <a:off x="596900" y="1739050"/>
            <a:ext cx="11950700" cy="3379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AutoNum type="arabicPeriod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하드웨어 버전 관리의 어려움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문제점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하드웨어 설치 시 버전 관리의 복잡함으로 인해 어려움을 겪음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극복 방법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공식 사이트의 문서를 통해 정확한 정보를 확인하고 설치를 진행함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2.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시간 관리의 중요성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문제점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시간을 효율적으로 사용하지 못해 비효율이 발생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극복 방법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시간을 잘 나누어 관리함으로써 프로젝트의 효율성을 높임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3.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목표의 방향성 부족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문제점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프로젝트 초반에는 목표의 방향성을 명확히 잡지 못하고 불필요한 작업에 시간을 소비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극복 방법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교수님의 피드백을 통해 프로젝트의 목표를 명확히 깨닫고 방향을 설정함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1065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ko-KR" altLang="en-US" sz="16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프로젝트 소감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B4FD36-055B-4516-BCD9-05313F5DD2A7}"/>
              </a:ext>
            </a:extLst>
          </p:cNvPr>
          <p:cNvSpPr txBox="1"/>
          <p:nvPr/>
        </p:nvSpPr>
        <p:spPr>
          <a:xfrm>
            <a:off x="526916" y="2474192"/>
            <a:ext cx="11138168" cy="2641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AutoNum type="arabicPeriod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시간관리의 중요성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800100" lvl="1" indent="-342900">
              <a:lnSpc>
                <a:spcPct val="120000"/>
              </a:lnSpc>
              <a:buFontTx/>
              <a:buChar char="-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시간을 잘 나누어 관리해야 효율도 늘어나고 좋은 결과를 얻을 수 있다고 </a:t>
            </a:r>
            <a:b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생각했지만 쉽지 않다고 생각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800100" lvl="1" indent="-342900">
              <a:lnSpc>
                <a:spcPct val="120000"/>
              </a:lnSpc>
              <a:buFontTx/>
              <a:buChar char="-"/>
            </a:pP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시야 확장 필요성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lvl="1">
              <a:lnSpc>
                <a:spcPct val="120000"/>
              </a:lnSpc>
            </a:pP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-  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필요성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프로젝트 초반에는 어찌할 줄 몰랐는데</a:t>
            </a: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여전히 부족하지만 </a:t>
            </a:r>
            <a:b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kumimoji="1" lang="en-US" altLang="ko-KR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   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점차 시야를 넓혀가며 발전해 </a:t>
            </a:r>
            <a:r>
              <a:rPr kumimoji="1" lang="ko-KR" altLang="en-US" sz="2000" b="1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나가야겠다고</a:t>
            </a:r>
            <a:r>
              <a:rPr kumimoji="1" lang="ko-KR" altLang="en-US" sz="2000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느낌</a:t>
            </a:r>
            <a:endParaRPr kumimoji="1" lang="en-US" altLang="ko-KR" sz="2000" b="1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6863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ko-KR" altLang="en-US" sz="16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향후 개선 방향 및 확장 가능성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7A97438-A7EC-42DC-BA25-738F97348027}"/>
              </a:ext>
            </a:extLst>
          </p:cNvPr>
          <p:cNvSpPr/>
          <p:nvPr/>
        </p:nvSpPr>
        <p:spPr>
          <a:xfrm>
            <a:off x="1206500" y="2011077"/>
            <a:ext cx="70993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/>
              <a:t>YOLO </a:t>
            </a:r>
            <a:r>
              <a:rPr lang="ko-KR" altLang="en-US" sz="2000" b="1" dirty="0"/>
              <a:t>시스템의 활용</a:t>
            </a:r>
          </a:p>
          <a:p>
            <a:pPr marL="342900" indent="-342900">
              <a:buFontTx/>
              <a:buChar char="-"/>
            </a:pPr>
            <a:r>
              <a:rPr lang="ko-KR" altLang="en-US" sz="2000" dirty="0"/>
              <a:t>신호등 인식 및 사람 인식 시스템에 </a:t>
            </a:r>
            <a:r>
              <a:rPr lang="en-US" altLang="ko-KR" sz="2000" dirty="0"/>
              <a:t>YOLO</a:t>
            </a:r>
            <a:r>
              <a:rPr lang="ko-KR" altLang="en-US" sz="2000" dirty="0"/>
              <a:t>를 응용하여 </a:t>
            </a:r>
            <a:endParaRPr lang="en-US" altLang="ko-KR" sz="2000" dirty="0"/>
          </a:p>
          <a:p>
            <a:r>
              <a:rPr lang="en-US" altLang="ko-KR" sz="2000" dirty="0"/>
              <a:t>    </a:t>
            </a:r>
            <a:r>
              <a:rPr lang="ko-KR" altLang="en-US" sz="2000" dirty="0"/>
              <a:t>추가적인 기능 개발 가능성을 느꼈음</a:t>
            </a:r>
            <a:r>
              <a:rPr lang="en-US" altLang="ko-KR" sz="2000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B2D374-184F-400D-A74D-3AF5A6591D0A}"/>
              </a:ext>
            </a:extLst>
          </p:cNvPr>
          <p:cNvSpPr txBox="1"/>
          <p:nvPr/>
        </p:nvSpPr>
        <p:spPr>
          <a:xfrm>
            <a:off x="1206500" y="3470870"/>
            <a:ext cx="8001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필요한 센서 기술 검토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신호등 및 사람 인식 시스템을 구현하기 위해 추가 센서</a:t>
            </a:r>
            <a:r>
              <a:rPr lang="en-US" altLang="ko-KR" dirty="0"/>
              <a:t>(LiDAR, </a:t>
            </a:r>
            <a:r>
              <a:rPr lang="ko-KR" altLang="en-US" dirty="0"/>
              <a:t>카메라</a:t>
            </a:r>
            <a:r>
              <a:rPr lang="en-US" altLang="ko-KR" dirty="0"/>
              <a:t>,    RADAR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  <a:r>
              <a:rPr lang="ko-KR" altLang="en-US" dirty="0"/>
              <a:t>의 기술적 가능성을 검토할 필요가 있음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센서 데이터를 최적화하고 결합하여 더 정밀한 시스템 개발 가능성을 확인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0944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6601363" y="280662"/>
            <a:ext cx="5983631" cy="906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z="4800" spc="-7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목차</a:t>
            </a:r>
            <a:endParaRPr lang="ko-KR" altLang="en-US" sz="4800" spc="-7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23A017-6604-40BB-B66A-593692F8EB02}"/>
              </a:ext>
            </a:extLst>
          </p:cNvPr>
          <p:cNvSpPr txBox="1"/>
          <p:nvPr/>
        </p:nvSpPr>
        <p:spPr>
          <a:xfrm>
            <a:off x="6601363" y="146785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ExtraBold" panose="02000903000000020004" pitchFamily="2" charset="-127"/>
              </a:rPr>
              <a:t>1.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ExtraBold" panose="02000903000000020004" pitchFamily="2" charset="-127"/>
              </a:rPr>
              <a:t> 프로젝트 계획 대비 수행 결과</a:t>
            </a:r>
            <a:endParaRPr lang="ko-KR" altLang="en-US" sz="2600" spc="-7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112082-0BAD-42D1-9F89-159DC953BF07}"/>
              </a:ext>
            </a:extLst>
          </p:cNvPr>
          <p:cNvSpPr txBox="1"/>
          <p:nvPr/>
        </p:nvSpPr>
        <p:spPr>
          <a:xfrm>
            <a:off x="6601363" y="236160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2.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주요 기술 스택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59FF38-2393-4245-9A59-FE4F3101325E}"/>
              </a:ext>
            </a:extLst>
          </p:cNvPr>
          <p:cNvSpPr txBox="1"/>
          <p:nvPr/>
        </p:nvSpPr>
        <p:spPr>
          <a:xfrm>
            <a:off x="6601363" y="325535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3.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하드웨어 설계 및 조립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D6B439-1A62-4057-B12B-CFB1B969AC0F}"/>
              </a:ext>
            </a:extLst>
          </p:cNvPr>
          <p:cNvSpPr txBox="1"/>
          <p:nvPr/>
        </p:nvSpPr>
        <p:spPr>
          <a:xfrm>
            <a:off x="6601363" y="414910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4. Embedded computer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환경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D93A64-94F8-4C6F-88B1-5196D8D61D57}"/>
              </a:ext>
            </a:extLst>
          </p:cNvPr>
          <p:cNvSpPr txBox="1"/>
          <p:nvPr/>
        </p:nvSpPr>
        <p:spPr>
          <a:xfrm>
            <a:off x="6601363" y="504285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5.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소프트웨어 설계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07FFE9-49D3-4A21-A853-CDBCFAA1E2B6}"/>
              </a:ext>
            </a:extLst>
          </p:cNvPr>
          <p:cNvSpPr txBox="1"/>
          <p:nvPr/>
        </p:nvSpPr>
        <p:spPr>
          <a:xfrm>
            <a:off x="6601363" y="593660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6.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데이터 수집 및 </a:t>
            </a:r>
            <a:r>
              <a:rPr lang="ko-KR" altLang="en-US" sz="2600" spc="-7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전처리</a:t>
            </a:r>
            <a:endParaRPr lang="ko-KR" altLang="en-US" sz="2600" spc="-7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1439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b="1" dirty="0" err="1">
                <a:solidFill>
                  <a:schemeClr val="bg1"/>
                </a:solidFill>
                <a:latin typeface="+mj-ea"/>
                <a:ea typeface="+mj-ea"/>
                <a:cs typeface="Pretendard Black" panose="02000A03000000020004" pitchFamily="2" charset="-127"/>
              </a:rPr>
              <a:t>캡스톤디자인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800" b="1" spc="-70" dirty="0">
                <a:solidFill>
                  <a:schemeClr val="bg1"/>
                </a:solidFill>
                <a:latin typeface="+mj-ea"/>
                <a:ea typeface="+mj-ea"/>
                <a:cs typeface="Pretendard Medium" panose="02000603000000020004" pitchFamily="2" charset="-127"/>
              </a:rPr>
              <a:t>GitHub</a:t>
            </a:r>
            <a:endParaRPr lang="ko-KR" altLang="en-US" sz="2800" b="1" spc="-70" dirty="0">
              <a:solidFill>
                <a:schemeClr val="bg1"/>
              </a:solidFill>
              <a:latin typeface="+mj-ea"/>
              <a:ea typeface="+mj-ea"/>
              <a:cs typeface="Pretendard Medium" panose="020006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A5899B-E683-4791-9BEE-97A52834D91A}"/>
              </a:ext>
            </a:extLst>
          </p:cNvPr>
          <p:cNvSpPr txBox="1"/>
          <p:nvPr/>
        </p:nvSpPr>
        <p:spPr>
          <a:xfrm>
            <a:off x="5095135" y="3086983"/>
            <a:ext cx="4905189" cy="3420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ja-JP" sz="15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https://github.com/Theunkillabledemonking/My_self_driving</a:t>
            </a:r>
            <a:endParaRPr kumimoji="1" lang="ja-JP" altLang="en-US" sz="1500" spc="-70" dirty="0" err="1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1754D1D-9365-4252-B23B-1495E0EE9F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89" y="1924776"/>
            <a:ext cx="3350505" cy="2324413"/>
          </a:xfrm>
          <a:prstGeom prst="pentagon">
            <a:avLst/>
          </a:prstGeom>
        </p:spPr>
      </p:pic>
    </p:spTree>
    <p:extLst>
      <p:ext uri="{BB962C8B-B14F-4D97-AF65-F5344CB8AC3E}">
        <p14:creationId xmlns:p14="http://schemas.microsoft.com/office/powerpoint/2010/main" val="1508466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6601363" y="280662"/>
            <a:ext cx="5983631" cy="906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z="4800" spc="-7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목차</a:t>
            </a:r>
            <a:endParaRPr lang="ko-KR" altLang="en-US" sz="4800" spc="-7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23A017-6604-40BB-B66A-593692F8EB02}"/>
              </a:ext>
            </a:extLst>
          </p:cNvPr>
          <p:cNvSpPr txBox="1"/>
          <p:nvPr/>
        </p:nvSpPr>
        <p:spPr>
          <a:xfrm>
            <a:off x="6601363" y="146785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7. </a:t>
            </a:r>
            <a:r>
              <a:rPr lang="ko-KR" altLang="en-US" sz="2600" spc="-7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딥러닝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 모델 학습 및 </a:t>
            </a:r>
            <a:r>
              <a:rPr lang="ko-KR" altLang="en-US" sz="2600" spc="-7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전처리</a:t>
            </a:r>
            <a:endParaRPr lang="ko-KR" altLang="en-US" sz="2600" spc="-7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112082-0BAD-42D1-9F89-159DC953BF07}"/>
              </a:ext>
            </a:extLst>
          </p:cNvPr>
          <p:cNvSpPr txBox="1"/>
          <p:nvPr/>
        </p:nvSpPr>
        <p:spPr>
          <a:xfrm>
            <a:off x="6601363" y="236160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8.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시스템 통합 및 테스트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59FF38-2393-4245-9A59-FE4F3101325E}"/>
              </a:ext>
            </a:extLst>
          </p:cNvPr>
          <p:cNvSpPr txBox="1"/>
          <p:nvPr/>
        </p:nvSpPr>
        <p:spPr>
          <a:xfrm>
            <a:off x="6601363" y="325535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9.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프로젝트 진행 시 어려웠던 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D6B439-1A62-4057-B12B-CFB1B969AC0F}"/>
              </a:ext>
            </a:extLst>
          </p:cNvPr>
          <p:cNvSpPr txBox="1"/>
          <p:nvPr/>
        </p:nvSpPr>
        <p:spPr>
          <a:xfrm>
            <a:off x="6601363" y="414910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10.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문제 해결 과정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D93A64-94F8-4C6F-88B1-5196D8D61D57}"/>
              </a:ext>
            </a:extLst>
          </p:cNvPr>
          <p:cNvSpPr txBox="1"/>
          <p:nvPr/>
        </p:nvSpPr>
        <p:spPr>
          <a:xfrm>
            <a:off x="6601363" y="504285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11.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프로젝트 소감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07FFE9-49D3-4A21-A853-CDBCFAA1E2B6}"/>
              </a:ext>
            </a:extLst>
          </p:cNvPr>
          <p:cNvSpPr txBox="1"/>
          <p:nvPr/>
        </p:nvSpPr>
        <p:spPr>
          <a:xfrm>
            <a:off x="6601363" y="593660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12.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향후 개선 및 확장 가능성</a:t>
            </a:r>
          </a:p>
        </p:txBody>
      </p:sp>
    </p:spTree>
    <p:extLst>
      <p:ext uri="{BB962C8B-B14F-4D97-AF65-F5344CB8AC3E}">
        <p14:creationId xmlns:p14="http://schemas.microsoft.com/office/powerpoint/2010/main" val="1048786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6601363" y="280662"/>
            <a:ext cx="5983631" cy="906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z="4800" spc="-7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목차</a:t>
            </a:r>
            <a:endParaRPr lang="ko-KR" altLang="en-US" sz="4800" spc="-7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23A017-6604-40BB-B66A-593692F8EB02}"/>
              </a:ext>
            </a:extLst>
          </p:cNvPr>
          <p:cNvSpPr txBox="1"/>
          <p:nvPr/>
        </p:nvSpPr>
        <p:spPr>
          <a:xfrm>
            <a:off x="6601363" y="146785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7. </a:t>
            </a:r>
            <a:r>
              <a:rPr lang="ko-KR" altLang="en-US" sz="2600" spc="-7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딥러닝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 모델 학습 및 </a:t>
            </a:r>
            <a:r>
              <a:rPr lang="ko-KR" altLang="en-US" sz="2600" spc="-7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전처리</a:t>
            </a:r>
            <a:endParaRPr lang="ko-KR" altLang="en-US" sz="2600" spc="-7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112082-0BAD-42D1-9F89-159DC953BF07}"/>
              </a:ext>
            </a:extLst>
          </p:cNvPr>
          <p:cNvSpPr txBox="1"/>
          <p:nvPr/>
        </p:nvSpPr>
        <p:spPr>
          <a:xfrm>
            <a:off x="6601363" y="236160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8.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시스템 통합 및 테스트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59FF38-2393-4245-9A59-FE4F3101325E}"/>
              </a:ext>
            </a:extLst>
          </p:cNvPr>
          <p:cNvSpPr txBox="1"/>
          <p:nvPr/>
        </p:nvSpPr>
        <p:spPr>
          <a:xfrm>
            <a:off x="6601363" y="325535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9.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프로젝트 진행 시 어려웠던 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D6B439-1A62-4057-B12B-CFB1B969AC0F}"/>
              </a:ext>
            </a:extLst>
          </p:cNvPr>
          <p:cNvSpPr txBox="1"/>
          <p:nvPr/>
        </p:nvSpPr>
        <p:spPr>
          <a:xfrm>
            <a:off x="6601363" y="414910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10.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문제 해결 과정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D93A64-94F8-4C6F-88B1-5196D8D61D57}"/>
              </a:ext>
            </a:extLst>
          </p:cNvPr>
          <p:cNvSpPr txBox="1"/>
          <p:nvPr/>
        </p:nvSpPr>
        <p:spPr>
          <a:xfrm>
            <a:off x="6601363" y="504285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11.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프로젝트 소감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07FFE9-49D3-4A21-A853-CDBCFAA1E2B6}"/>
              </a:ext>
            </a:extLst>
          </p:cNvPr>
          <p:cNvSpPr txBox="1"/>
          <p:nvPr/>
        </p:nvSpPr>
        <p:spPr>
          <a:xfrm>
            <a:off x="6601363" y="5936604"/>
            <a:ext cx="5983631" cy="548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12. </a:t>
            </a:r>
            <a:r>
              <a:rPr lang="ko-KR" altLang="en-US" sz="2600" spc="-70" dirty="0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Medium" panose="02000603000000020004" pitchFamily="2" charset="-127"/>
              </a:rPr>
              <a:t>향후 개선 및 확장 가능성</a:t>
            </a:r>
          </a:p>
        </p:txBody>
      </p:sp>
    </p:spTree>
    <p:extLst>
      <p:ext uri="{BB962C8B-B14F-4D97-AF65-F5344CB8AC3E}">
        <p14:creationId xmlns:p14="http://schemas.microsoft.com/office/powerpoint/2010/main" val="1412865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en-US" altLang="ko-KR" sz="28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프로젝트 계획 대비 수행 결과</a:t>
            </a:r>
            <a:endParaRPr lang="ko-KR" altLang="en-US" sz="2800" spc="-7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aphicFrame>
        <p:nvGraphicFramePr>
          <p:cNvPr id="8" name="내용 개체 틀 4">
            <a:extLst>
              <a:ext uri="{FF2B5EF4-FFF2-40B4-BE49-F238E27FC236}">
                <a16:creationId xmlns:a16="http://schemas.microsoft.com/office/drawing/2014/main" id="{3729BCBC-6C8B-435D-B541-A1751759E8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32988"/>
              </p:ext>
            </p:extLst>
          </p:nvPr>
        </p:nvGraphicFramePr>
        <p:xfrm>
          <a:off x="604567" y="1344574"/>
          <a:ext cx="10982865" cy="5269291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76587">
                  <a:extLst>
                    <a:ext uri="{9D8B030D-6E8A-4147-A177-3AD203B41FA5}">
                      <a16:colId xmlns:a16="http://schemas.microsoft.com/office/drawing/2014/main" val="2138068892"/>
                    </a:ext>
                  </a:extLst>
                </a:gridCol>
                <a:gridCol w="1856026">
                  <a:extLst>
                    <a:ext uri="{9D8B030D-6E8A-4147-A177-3AD203B41FA5}">
                      <a16:colId xmlns:a16="http://schemas.microsoft.com/office/drawing/2014/main" val="1019687576"/>
                    </a:ext>
                  </a:extLst>
                </a:gridCol>
                <a:gridCol w="3557106">
                  <a:extLst>
                    <a:ext uri="{9D8B030D-6E8A-4147-A177-3AD203B41FA5}">
                      <a16:colId xmlns:a16="http://schemas.microsoft.com/office/drawing/2014/main" val="316370289"/>
                    </a:ext>
                  </a:extLst>
                </a:gridCol>
                <a:gridCol w="2196573">
                  <a:extLst>
                    <a:ext uri="{9D8B030D-6E8A-4147-A177-3AD203B41FA5}">
                      <a16:colId xmlns:a16="http://schemas.microsoft.com/office/drawing/2014/main" val="2034430502"/>
                    </a:ext>
                  </a:extLst>
                </a:gridCol>
                <a:gridCol w="2196573">
                  <a:extLst>
                    <a:ext uri="{9D8B030D-6E8A-4147-A177-3AD203B41FA5}">
                      <a16:colId xmlns:a16="http://schemas.microsoft.com/office/drawing/2014/main" val="1262851113"/>
                    </a:ext>
                  </a:extLst>
                </a:gridCol>
              </a:tblGrid>
              <a:tr h="3944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+mn-lt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주차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9E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+mn-lt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날짜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9E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+mn-lt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계획된 작업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9E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+mn-lt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실제 수행 작업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9E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+mn-lt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지연 원인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9E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4872363"/>
                  </a:ext>
                </a:extLst>
              </a:tr>
              <a:tr h="5548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주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10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월 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6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일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하드웨어 조립 및 </a:t>
                      </a:r>
                      <a:endParaRPr lang="en-US" altLang="ko-KR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  <a:p>
                      <a:pPr algn="ctr" latinLnBrk="1"/>
                      <a:r>
                        <a:rPr lang="ko-KR" altLang="en-US" sz="1400" dirty="0" err="1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회소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 설계 시작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하드웨어 조립 및 </a:t>
                      </a:r>
                      <a:endParaRPr lang="en-US" altLang="ko-KR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회로 설계 진행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-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549530"/>
                  </a:ext>
                </a:extLst>
              </a:tr>
              <a:tr h="5548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2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10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월 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13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일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Jetson Nano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설치 및</a:t>
                      </a:r>
                      <a:endParaRPr lang="en-US" altLang="ko-KR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 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DC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모터 장착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Jetson Nano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설치 및 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DC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모터 장착 완료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-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3909540"/>
                  </a:ext>
                </a:extLst>
              </a:tr>
              <a:tr h="5548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3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10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월 </a:t>
                      </a:r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20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카메라 모듈 설치 및 </a:t>
                      </a:r>
                      <a:endParaRPr lang="en-US" altLang="ko-KR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기본 회로 설계 완료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카메라 모듈 설치 및</a:t>
                      </a:r>
                      <a:endParaRPr lang="en-US" altLang="ko-KR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 회로 설계 완료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-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7927474"/>
                  </a:ext>
                </a:extLst>
              </a:tr>
              <a:tr h="3303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4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10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월 </a:t>
                      </a:r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27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소프트웨어 설계 시작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소프트웨어 설계 시작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-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3387518"/>
                  </a:ext>
                </a:extLst>
              </a:tr>
              <a:tr h="5548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5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11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월 </a:t>
                      </a:r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3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딥러닝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 모델 학습 시작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지연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JLPT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준비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, Open CV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오류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, GPIO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권한 문제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110010"/>
                  </a:ext>
                </a:extLst>
              </a:tr>
              <a:tr h="5548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6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11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월 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10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일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시스템 소프트웨어 설계 완료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지연</a:t>
                      </a:r>
                      <a:endParaRPr lang="en-US" altLang="ko-KR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JLPT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준비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, Open CV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오류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, GPIO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권한 문제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3243373"/>
                  </a:ext>
                </a:extLst>
              </a:tr>
              <a:tr h="3303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7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11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월 </a:t>
                      </a:r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17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데이터 수집 및 </a:t>
                      </a:r>
                      <a:r>
                        <a:rPr lang="ko-KR" altLang="en-US" sz="1400" dirty="0" err="1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전처리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 시작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지연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Open CV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오류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4952952"/>
                  </a:ext>
                </a:extLst>
              </a:tr>
              <a:tr h="3303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8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11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월 </a:t>
                      </a:r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24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딥러닝 모델 학습 시작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지연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Pytorch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 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오류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3121706"/>
                  </a:ext>
                </a:extLst>
              </a:tr>
              <a:tr h="5548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9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12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월 </a:t>
                      </a:r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8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모델 검증 및 최적화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모델 검증 및 </a:t>
                      </a:r>
                      <a:endParaRPr lang="en-US" altLang="ko-KR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최적화 진행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-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0494621"/>
                  </a:ext>
                </a:extLst>
              </a:tr>
              <a:tr h="5548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10</a:t>
                      </a:r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주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12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월 </a:t>
                      </a:r>
                      <a:r>
                        <a:rPr lang="en-US" altLang="ko-KR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15</a:t>
                      </a:r>
                      <a:r>
                        <a:rPr lang="ko-KR" altLang="en-US" sz="140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일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시스템 통합 및 테스트 완료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프로젝트 마무리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통합 및 테스트 완료</a:t>
                      </a:r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프로젝트 마무리 완료</a:t>
                      </a: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lt"/>
                          <a:ea typeface="Pretendard Variable Light" panose="02000003000000020004" pitchFamily="2" charset="-127"/>
                          <a:cs typeface="Pretendard Variable Light" panose="02000003000000020004" pitchFamily="2" charset="-127"/>
                        </a:rPr>
                        <a:t>-</a:t>
                      </a:r>
                      <a:endParaRPr lang="ko-KR" altLang="en-US" sz="1400" dirty="0">
                        <a:latin typeface="+mn-lt"/>
                        <a:ea typeface="Pretendard Variable Light" panose="02000003000000020004" pitchFamily="2" charset="-127"/>
                        <a:cs typeface="Pretendard Variable Light" panose="02000003000000020004" pitchFamily="2" charset="-127"/>
                      </a:endParaRPr>
                    </a:p>
                  </a:txBody>
                  <a:tcPr marT="50292" marB="5029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82471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9875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+mj-lt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en-US" altLang="ko-KR" sz="2800" dirty="0">
              <a:solidFill>
                <a:schemeClr val="bg1"/>
              </a:solidFill>
              <a:latin typeface="+mj-lt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lt"/>
                <a:ea typeface="Pretendard Black" panose="02000A03000000020004" pitchFamily="2" charset="-127"/>
                <a:cs typeface="Pretendard Black" panose="02000A03000000020004" pitchFamily="2" charset="-127"/>
              </a:rPr>
              <a:t>프로젝트 계획 대비 수행 결과</a:t>
            </a:r>
            <a:endParaRPr lang="ko-KR" altLang="en-US" sz="2800" spc="-70" dirty="0">
              <a:solidFill>
                <a:schemeClr val="bg1"/>
              </a:solidFill>
              <a:latin typeface="+mj-lt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C4F244-066E-4650-A5FB-94C7CBC053BB}"/>
              </a:ext>
            </a:extLst>
          </p:cNvPr>
          <p:cNvSpPr txBox="1"/>
          <p:nvPr/>
        </p:nvSpPr>
        <p:spPr>
          <a:xfrm>
            <a:off x="496637" y="1216526"/>
            <a:ext cx="10074442" cy="80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주요 지연 원인</a:t>
            </a:r>
            <a:r>
              <a:rPr lang="en-US" altLang="ko-KR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algn="l">
              <a:lnSpc>
                <a:spcPct val="120000"/>
              </a:lnSpc>
            </a:pPr>
            <a:endParaRPr lang="en-US" altLang="ko-KR" sz="20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68BB0DF-C04B-47CA-81D6-94869846D94C}"/>
              </a:ext>
            </a:extLst>
          </p:cNvPr>
          <p:cNvGrpSpPr/>
          <p:nvPr/>
        </p:nvGrpSpPr>
        <p:grpSpPr>
          <a:xfrm>
            <a:off x="711199" y="1866901"/>
            <a:ext cx="11047663" cy="479515"/>
            <a:chOff x="711200" y="1866900"/>
            <a:chExt cx="8200152" cy="719611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8E2482C4-37B8-413F-A6A7-29C883ED3BB5}"/>
                </a:ext>
              </a:extLst>
            </p:cNvPr>
            <p:cNvSpPr/>
            <p:nvPr/>
          </p:nvSpPr>
          <p:spPr>
            <a:xfrm>
              <a:off x="711200" y="1866900"/>
              <a:ext cx="8200152" cy="711200"/>
            </a:xfrm>
            <a:prstGeom prst="roundRect">
              <a:avLst/>
            </a:prstGeom>
            <a:solidFill>
              <a:srgbClr val="69CB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ea typeface="한국기계연구원_Light" panose="02000300000000000000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6CF6092C-22FD-403B-9B61-2099A8113332}"/>
                </a:ext>
              </a:extLst>
            </p:cNvPr>
            <p:cNvSpPr/>
            <p:nvPr/>
          </p:nvSpPr>
          <p:spPr>
            <a:xfrm>
              <a:off x="1620920" y="1866900"/>
              <a:ext cx="7290431" cy="7112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69CB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JLPT </a:t>
              </a:r>
              <a:r>
                <a:rPr lang="ko-KR" altLang="en-US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준비</a:t>
              </a:r>
              <a:r>
                <a:rPr lang="en-US" altLang="ko-KR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, OpenCV </a:t>
              </a:r>
              <a:r>
                <a:rPr lang="ko-KR" altLang="en-US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오류</a:t>
              </a:r>
              <a:r>
                <a:rPr lang="en-US" altLang="ko-KR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, GPIO </a:t>
              </a:r>
              <a:r>
                <a:rPr lang="ko-KR" altLang="en-US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권한 문제로 </a:t>
              </a:r>
              <a:r>
                <a:rPr lang="ko-KR" altLang="en-US" sz="1400" dirty="0" err="1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딥러닝</a:t>
              </a:r>
              <a:r>
                <a:rPr lang="ko-KR" altLang="en-US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 모델 학습 지연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C68AAFE-8104-41CD-8503-AD0439615FE3}"/>
                </a:ext>
              </a:extLst>
            </p:cNvPr>
            <p:cNvSpPr txBox="1"/>
            <p:nvPr/>
          </p:nvSpPr>
          <p:spPr>
            <a:xfrm>
              <a:off x="711200" y="2040623"/>
              <a:ext cx="1092200" cy="545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ko-KR" sz="16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11</a:t>
              </a:r>
              <a:r>
                <a:rPr lang="ko-KR" altLang="en-US" sz="16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월 </a:t>
              </a:r>
              <a:r>
                <a:rPr lang="en-US" altLang="ko-KR" sz="14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4,5</a:t>
              </a:r>
              <a:r>
                <a:rPr lang="ko-KR" altLang="en-US" sz="16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주차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837F09D-26B6-43A1-BD11-D798784AD953}"/>
              </a:ext>
            </a:extLst>
          </p:cNvPr>
          <p:cNvGrpSpPr/>
          <p:nvPr/>
        </p:nvGrpSpPr>
        <p:grpSpPr>
          <a:xfrm>
            <a:off x="711199" y="2717801"/>
            <a:ext cx="11047663" cy="479515"/>
            <a:chOff x="711200" y="1866900"/>
            <a:chExt cx="8200152" cy="719611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14C13284-AC09-40F5-B4DF-2997A67961F2}"/>
                </a:ext>
              </a:extLst>
            </p:cNvPr>
            <p:cNvSpPr/>
            <p:nvPr/>
          </p:nvSpPr>
          <p:spPr>
            <a:xfrm>
              <a:off x="711200" y="1866900"/>
              <a:ext cx="8200152" cy="711200"/>
            </a:xfrm>
            <a:prstGeom prst="roundRect">
              <a:avLst/>
            </a:prstGeom>
            <a:solidFill>
              <a:srgbClr val="69CB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ea typeface="한국기계연구원_Light" panose="02000300000000000000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BB54D50A-CA46-4016-98E8-FC55703B7F2B}"/>
                </a:ext>
              </a:extLst>
            </p:cNvPr>
            <p:cNvSpPr/>
            <p:nvPr/>
          </p:nvSpPr>
          <p:spPr>
            <a:xfrm>
              <a:off x="1620920" y="1866900"/>
              <a:ext cx="7290431" cy="7112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69CB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하드웨어 문제</a:t>
              </a:r>
              <a:r>
                <a:rPr lang="en-US" altLang="ko-KR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, </a:t>
              </a:r>
              <a:r>
                <a:rPr lang="ko-KR" altLang="en-US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버전 문제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802F7D5-20C8-417B-BC1D-BA7FB2262B94}"/>
                </a:ext>
              </a:extLst>
            </p:cNvPr>
            <p:cNvSpPr txBox="1"/>
            <p:nvPr/>
          </p:nvSpPr>
          <p:spPr>
            <a:xfrm>
              <a:off x="711200" y="2040623"/>
              <a:ext cx="1092200" cy="545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ko-KR" sz="16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11</a:t>
              </a:r>
              <a:r>
                <a:rPr lang="ko-KR" altLang="en-US" sz="16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월 </a:t>
              </a:r>
              <a:r>
                <a:rPr lang="en-US" altLang="ko-KR" sz="16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7</a:t>
              </a:r>
              <a:r>
                <a:rPr lang="ko-KR" altLang="en-US" sz="16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주차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401C7F2-906C-475D-9A1C-235224C64DB5}"/>
              </a:ext>
            </a:extLst>
          </p:cNvPr>
          <p:cNvGrpSpPr/>
          <p:nvPr/>
        </p:nvGrpSpPr>
        <p:grpSpPr>
          <a:xfrm>
            <a:off x="711199" y="3568701"/>
            <a:ext cx="11047663" cy="474385"/>
            <a:chOff x="711200" y="1866900"/>
            <a:chExt cx="8200152" cy="711913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F333D87B-C896-4732-B18C-BA0A42C56013}"/>
                </a:ext>
              </a:extLst>
            </p:cNvPr>
            <p:cNvSpPr/>
            <p:nvPr/>
          </p:nvSpPr>
          <p:spPr>
            <a:xfrm>
              <a:off x="711200" y="1866900"/>
              <a:ext cx="8200152" cy="711200"/>
            </a:xfrm>
            <a:prstGeom prst="roundRect">
              <a:avLst/>
            </a:prstGeom>
            <a:solidFill>
              <a:srgbClr val="69CB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ea typeface="한국기계연구원_Light" panose="02000300000000000000" pitchFamily="2" charset="-127"/>
                <a:cs typeface="Pretendard Light" panose="02000403000000020004" pitchFamily="2" charset="-127"/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2200BB75-8689-4DEC-937B-2F7FB4BE7E62}"/>
                </a:ext>
              </a:extLst>
            </p:cNvPr>
            <p:cNvSpPr/>
            <p:nvPr/>
          </p:nvSpPr>
          <p:spPr>
            <a:xfrm>
              <a:off x="1620920" y="1866900"/>
              <a:ext cx="7290431" cy="7112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69CB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OpenCV </a:t>
              </a:r>
              <a:r>
                <a:rPr lang="ko-KR" altLang="en-US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오류</a:t>
              </a:r>
              <a:r>
                <a:rPr lang="en-US" altLang="ko-KR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, </a:t>
              </a:r>
              <a:r>
                <a:rPr lang="en-US" altLang="ko-KR" sz="1400" dirty="0" err="1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Pytorch</a:t>
              </a:r>
              <a:r>
                <a:rPr lang="en-US" altLang="ko-KR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 </a:t>
              </a:r>
              <a:r>
                <a:rPr lang="ko-KR" altLang="en-US" sz="1400" dirty="0">
                  <a:solidFill>
                    <a:schemeClr val="tx1"/>
                  </a:solidFill>
                  <a:ea typeface="한국기계연구원_Light" panose="02000300000000000000" pitchFamily="2" charset="-127"/>
                  <a:cs typeface="Pretendard Light" panose="02000403000000020004" pitchFamily="2" charset="-127"/>
                </a:rPr>
                <a:t>오류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F83ED31-7A9E-45A3-8B5E-8980112482A4}"/>
                </a:ext>
              </a:extLst>
            </p:cNvPr>
            <p:cNvSpPr txBox="1"/>
            <p:nvPr/>
          </p:nvSpPr>
          <p:spPr>
            <a:xfrm>
              <a:off x="711200" y="2040623"/>
              <a:ext cx="1092200" cy="538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ko-KR" sz="16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11</a:t>
              </a:r>
              <a:r>
                <a:rPr lang="ko-KR" altLang="en-US" sz="16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월</a:t>
              </a:r>
              <a:r>
                <a:rPr lang="en-US" altLang="ko-KR" sz="16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8</a:t>
              </a:r>
              <a:r>
                <a:rPr lang="ko-KR" altLang="en-US" sz="16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주차</a:t>
              </a:r>
            </a:p>
          </p:txBody>
        </p: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628473F8-9EFC-4599-8511-1FFE5C55EE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30"/>
          <a:stretch/>
        </p:blipFill>
        <p:spPr>
          <a:xfrm>
            <a:off x="3089680" y="4419602"/>
            <a:ext cx="8554644" cy="229357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8074368-6942-4ED4-9F74-7A6B14D6CCBE}"/>
              </a:ext>
            </a:extLst>
          </p:cNvPr>
          <p:cNvSpPr txBox="1"/>
          <p:nvPr/>
        </p:nvSpPr>
        <p:spPr>
          <a:xfrm>
            <a:off x="711199" y="4419602"/>
            <a:ext cx="1225621" cy="346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endParaRPr lang="ko-KR" altLang="en-US" sz="1500" spc="-70" dirty="0" err="1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A67B6E-2DD3-464B-B514-7EB44C4EC3CB}"/>
              </a:ext>
            </a:extLst>
          </p:cNvPr>
          <p:cNvSpPr txBox="1"/>
          <p:nvPr/>
        </p:nvSpPr>
        <p:spPr>
          <a:xfrm>
            <a:off x="496637" y="1216525"/>
            <a:ext cx="10074442" cy="80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주요 지연 원인</a:t>
            </a:r>
            <a:r>
              <a:rPr lang="en-US" altLang="ko-KR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algn="l">
              <a:lnSpc>
                <a:spcPct val="120000"/>
              </a:lnSpc>
            </a:pPr>
            <a:endParaRPr lang="en-US" altLang="ko-KR" sz="20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D7076D-733C-49E4-A417-D550E457E1AB}"/>
              </a:ext>
            </a:extLst>
          </p:cNvPr>
          <p:cNvSpPr txBox="1"/>
          <p:nvPr/>
        </p:nvSpPr>
        <p:spPr>
          <a:xfrm>
            <a:off x="496637" y="4303841"/>
            <a:ext cx="10074442" cy="2278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현재 진행상황 </a:t>
            </a:r>
            <a:r>
              <a:rPr lang="en-US" altLang="ko-KR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algn="l">
              <a:lnSpc>
                <a:spcPct val="120000"/>
              </a:lnSpc>
            </a:pPr>
            <a:endParaRPr lang="en-US" altLang="ko-KR" sz="20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l">
              <a:lnSpc>
                <a:spcPct val="120000"/>
              </a:lnSpc>
            </a:pPr>
            <a:r>
              <a:rPr lang="ko-KR" altLang="en-US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계획</a:t>
            </a:r>
            <a:r>
              <a:rPr lang="en-US" altLang="ko-KR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</a:p>
          <a:p>
            <a:pPr algn="l">
              <a:lnSpc>
                <a:spcPct val="120000"/>
              </a:lnSpc>
            </a:pPr>
            <a:r>
              <a:rPr lang="ko-KR" altLang="en-US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지연</a:t>
            </a:r>
            <a:r>
              <a:rPr lang="en-US" altLang="ko-KR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</a:p>
          <a:p>
            <a:pPr algn="l">
              <a:lnSpc>
                <a:spcPct val="120000"/>
              </a:lnSpc>
            </a:pPr>
            <a:r>
              <a:rPr lang="ko-KR" altLang="en-US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실제</a:t>
            </a:r>
            <a:r>
              <a:rPr lang="en-US" altLang="ko-KR" sz="2000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</a:p>
          <a:p>
            <a:pPr algn="l">
              <a:lnSpc>
                <a:spcPct val="120000"/>
              </a:lnSpc>
            </a:pPr>
            <a:endParaRPr lang="en-US" altLang="ko-KR" sz="2000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0CE10B0C-8985-4278-ACB6-A98132644520}"/>
              </a:ext>
            </a:extLst>
          </p:cNvPr>
          <p:cNvSpPr/>
          <p:nvPr/>
        </p:nvSpPr>
        <p:spPr>
          <a:xfrm>
            <a:off x="1247727" y="5122521"/>
            <a:ext cx="363621" cy="346762"/>
          </a:xfrm>
          <a:prstGeom prst="ellipse">
            <a:avLst/>
          </a:prstGeom>
          <a:solidFill>
            <a:srgbClr val="42C7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C5298B-6291-467E-A538-B7A512002FA7}"/>
              </a:ext>
            </a:extLst>
          </p:cNvPr>
          <p:cNvSpPr/>
          <p:nvPr/>
        </p:nvSpPr>
        <p:spPr>
          <a:xfrm>
            <a:off x="1247727" y="5469283"/>
            <a:ext cx="363621" cy="346762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B05B40DF-E302-43BB-B1B2-C4E9676B804E}"/>
              </a:ext>
            </a:extLst>
          </p:cNvPr>
          <p:cNvSpPr/>
          <p:nvPr/>
        </p:nvSpPr>
        <p:spPr>
          <a:xfrm>
            <a:off x="1247727" y="5816045"/>
            <a:ext cx="363621" cy="346762"/>
          </a:xfrm>
          <a:prstGeom prst="ellipse">
            <a:avLst/>
          </a:prstGeom>
          <a:solidFill>
            <a:srgbClr val="B2B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8074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+mj-lt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en-US" altLang="ko-KR" sz="2800" dirty="0">
              <a:solidFill>
                <a:schemeClr val="bg1"/>
              </a:solidFill>
              <a:latin typeface="+mj-lt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spc="-70" dirty="0">
                <a:solidFill>
                  <a:schemeClr val="bg1"/>
                </a:solidFill>
                <a:latin typeface="+mj-lt"/>
                <a:ea typeface="Pretendard Medium" panose="02000603000000020004" pitchFamily="2" charset="-127"/>
                <a:cs typeface="Pretendard Medium" panose="02000603000000020004" pitchFamily="2" charset="-127"/>
              </a:rPr>
              <a:t>주요 기술 스택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C4F244-066E-4650-A5FB-94C7CBC053BB}"/>
              </a:ext>
            </a:extLst>
          </p:cNvPr>
          <p:cNvSpPr txBox="1"/>
          <p:nvPr/>
        </p:nvSpPr>
        <p:spPr>
          <a:xfrm>
            <a:off x="361511" y="1216526"/>
            <a:ext cx="5694301" cy="3362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b="1" spc="-70" dirty="0">
                <a:solidFill>
                  <a:srgbClr val="6E9ED3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하드웨어</a:t>
            </a:r>
            <a:r>
              <a:rPr lang="en-US" altLang="ko-KR" b="1" spc="-70" dirty="0">
                <a:solidFill>
                  <a:srgbClr val="6E9ED3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algn="l"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en-US" altLang="ko-KR" b="1" spc="-70" dirty="0">
                <a:solidFill>
                  <a:srgbClr val="6E9ED3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Jetson Nano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: </a:t>
            </a:r>
            <a:r>
              <a:rPr lang="ko-KR" altLang="en-US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딥러닝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모델 실행과 실시간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데이터 처리를 위한 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GPU 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기반 임베디드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b="1" spc="-70" dirty="0" err="1">
                <a:solidFill>
                  <a:srgbClr val="6E9ED3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서보</a:t>
            </a:r>
            <a:r>
              <a:rPr lang="ko-KR" altLang="en-US" b="1" spc="-70" dirty="0">
                <a:solidFill>
                  <a:srgbClr val="6E9ED3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b="1" spc="-70" dirty="0">
                <a:solidFill>
                  <a:srgbClr val="6E9ED3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&amp; DC </a:t>
            </a:r>
            <a:r>
              <a:rPr lang="ko-KR" altLang="en-US" b="1" spc="-70" dirty="0">
                <a:solidFill>
                  <a:srgbClr val="6E9ED3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모터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차량의 움직임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전진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/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후진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과 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조향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각도 조정을 담당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b="1" spc="-70" dirty="0">
                <a:solidFill>
                  <a:srgbClr val="6E9ED3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카메라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차선 및 신호등 데이터를 실시간으로 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수집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l">
              <a:lnSpc>
                <a:spcPct val="150000"/>
              </a:lnSpc>
            </a:pP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517A8AD-E220-4911-8F7D-9F5AEA5FC477}"/>
              </a:ext>
            </a:extLst>
          </p:cNvPr>
          <p:cNvSpPr txBox="1"/>
          <p:nvPr/>
        </p:nvSpPr>
        <p:spPr>
          <a:xfrm>
            <a:off x="6231127" y="1216526"/>
            <a:ext cx="5360450" cy="4609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spc="-70" dirty="0">
                <a:solidFill>
                  <a:srgbClr val="69CBC0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소프트웨어</a:t>
            </a:r>
            <a:r>
              <a:rPr lang="en-US" altLang="ko-KR" b="1" spc="-70" dirty="0">
                <a:solidFill>
                  <a:srgbClr val="69CBC0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ko-KR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en-US" altLang="ko-KR" b="1" spc="-70" dirty="0">
                <a:solidFill>
                  <a:srgbClr val="69CBC0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Python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 처리 및 제어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로직 개발에 사용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en-US" altLang="ko-KR" b="1" spc="-70" dirty="0">
                <a:solidFill>
                  <a:srgbClr val="69CBC0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OpenCV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카메라 데이터 처리 및 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이미지 </a:t>
            </a:r>
            <a:r>
              <a:rPr lang="ko-KR" altLang="en-US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전처리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사용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en-US" altLang="ko-KR" b="1" spc="-70" dirty="0" err="1">
                <a:solidFill>
                  <a:srgbClr val="69CBC0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Pytorch</a:t>
            </a:r>
            <a:r>
              <a:rPr lang="en-US" altLang="ko-KR" b="1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pc="-70" dirty="0" err="1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딥러닝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 모델 학습 및 추론에 사용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en-US" altLang="ko-KR" b="1" spc="-70" dirty="0">
                <a:solidFill>
                  <a:srgbClr val="69CBC0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Docker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종속성 문제를 해결하고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일관된 개발 환경 구축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en-US" altLang="ko-KR" b="1" spc="-70" dirty="0">
                <a:solidFill>
                  <a:srgbClr val="69CBC0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Ubuntu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Jetson Nano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의 운영체제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개발 및 실행환경을 제공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en-US" altLang="ko-KR" b="1" spc="-70" dirty="0">
                <a:solidFill>
                  <a:srgbClr val="69CBC0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Git/</a:t>
            </a:r>
            <a:r>
              <a:rPr lang="en-US" altLang="ko-KR" b="1" spc="-70" dirty="0" err="1">
                <a:solidFill>
                  <a:srgbClr val="69CBC0"/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Github</a:t>
            </a:r>
            <a:r>
              <a:rPr lang="en-US" altLang="ko-KR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pc="-70" dirty="0">
                <a:solidFill>
                  <a:schemeClr val="tx1">
                    <a:lumMod val="75000"/>
                    <a:lumOff val="25000"/>
                  </a:schemeClr>
                </a:solidFill>
                <a:ea typeface="Pretendard Medium" panose="02000603000000020004" pitchFamily="2" charset="-127"/>
                <a:cs typeface="Pretendard Medium" panose="02000603000000020004" pitchFamily="2" charset="-127"/>
              </a:rPr>
              <a:t>프로젝트 버전 관리 </a:t>
            </a:r>
            <a:endParaRPr lang="en-US" altLang="ko-KR" spc="-70" dirty="0">
              <a:solidFill>
                <a:schemeClr val="tx1">
                  <a:lumMod val="75000"/>
                  <a:lumOff val="25000"/>
                </a:schemeClr>
              </a:solidFill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2D6EEF5-B168-4283-98D8-A18F6466E3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936" b="38095"/>
          <a:stretch/>
        </p:blipFill>
        <p:spPr>
          <a:xfrm>
            <a:off x="496637" y="1995488"/>
            <a:ext cx="857690" cy="51419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AB76DAD-F73A-4193-884E-8AA37B0A4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02" y="3429000"/>
            <a:ext cx="695325" cy="69532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1C2D201-AE2E-4880-A3B6-F85B7E692F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5812" y="1674019"/>
            <a:ext cx="1148102" cy="642937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8548A18B-34D9-4E86-9306-480A3A8EFD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13390" y="2480960"/>
            <a:ext cx="665872" cy="88106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9BD9D1A-3363-40EA-BA67-B1B3C82878F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319588"/>
            <a:ext cx="1057275" cy="662658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503D43D7-D837-4D00-9286-FC421D440C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365" y="3526027"/>
            <a:ext cx="793561" cy="793561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5F218C11-7142-4041-9951-95A7C5C5714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823" y="5966133"/>
            <a:ext cx="1592452" cy="628153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0A2EF78D-F9E9-42C7-8CAF-595E4064A58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227" y="5146816"/>
            <a:ext cx="819150" cy="628991"/>
          </a:xfrm>
          <a:prstGeom prst="rect">
            <a:avLst/>
          </a:prstGeom>
        </p:spPr>
      </p:pic>
      <p:pic>
        <p:nvPicPr>
          <p:cNvPr id="3074" name="Picture 2" descr="5V 학생실습용 DC모터 [SZH-MT001] / 디바이스마트">
            <a:extLst>
              <a:ext uri="{FF2B5EF4-FFF2-40B4-BE49-F238E27FC236}">
                <a16:creationId xmlns:a16="http://schemas.microsoft.com/office/drawing/2014/main" id="{757884C5-499A-4EDC-B61E-58F461E37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002" y="2688901"/>
            <a:ext cx="686481" cy="514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459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en-US" altLang="ko-KR" sz="28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H/W </a:t>
            </a: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설계 및 조립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A2BBEE-AB0B-42E7-9E2D-A7AF947CBCE9}"/>
              </a:ext>
            </a:extLst>
          </p:cNvPr>
          <p:cNvSpPr txBox="1"/>
          <p:nvPr/>
        </p:nvSpPr>
        <p:spPr>
          <a:xfrm>
            <a:off x="449179" y="1273670"/>
            <a:ext cx="11036968" cy="2724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20000"/>
              </a:lnSpc>
              <a:buAutoNum type="arabicPeriod"/>
            </a:pPr>
            <a:r>
              <a:rPr lang="ko-KR" altLang="en-US" sz="24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카메라 최적 각도 설정</a:t>
            </a:r>
            <a:endParaRPr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고민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marL="1200150" lvl="2" indent="-285750">
              <a:lnSpc>
                <a:spcPct val="120000"/>
              </a:lnSpc>
              <a:buFontTx/>
              <a:buChar char="-"/>
            </a:pP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카메라가 차선을 인식하는 데 있어 최적의 각도를 찾는 것이 중요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200150" lvl="2" indent="-285750">
              <a:lnSpc>
                <a:spcPct val="120000"/>
              </a:lnSpc>
              <a:buFontTx/>
              <a:buChar char="-"/>
            </a:pP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위에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설치하면 디테일 부족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아래 설치하면 멀리 있는 차선이 잘 안 보임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해결 과정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marL="1200150" lvl="2" indent="-285750">
              <a:lnSpc>
                <a:spcPct val="120000"/>
              </a:lnSpc>
              <a:buFontTx/>
              <a:buChar char="-"/>
            </a:pP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트랙 위에서 카메라 시야를 여러 각도로 조정하며 테스트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200150" lvl="2" indent="-285750">
              <a:lnSpc>
                <a:spcPct val="120000"/>
              </a:lnSpc>
              <a:buFontTx/>
              <a:buChar char="-"/>
            </a:pP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차선 중앙이 잘 보이는 동시에 곡선 끝까지 시야를 확보할 수 있도록 조정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lvl="2">
              <a:lnSpc>
                <a:spcPct val="120000"/>
              </a:lnSpc>
            </a:pPr>
            <a:endParaRPr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lvl="2">
              <a:lnSpc>
                <a:spcPct val="120000"/>
              </a:lnSpc>
            </a:pP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8" name="Picture 1">
            <a:extLst>
              <a:ext uri="{FF2B5EF4-FFF2-40B4-BE49-F238E27FC236}">
                <a16:creationId xmlns:a16="http://schemas.microsoft.com/office/drawing/2014/main" id="{2D65C886-9C12-4C51-9E39-FE8F5A42B3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86509" y="3925381"/>
            <a:ext cx="3156312" cy="2756959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9A24CF9-08C7-4A1A-A34B-435338724C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0273" y="1027185"/>
            <a:ext cx="1988783" cy="2651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242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5BE6BC0-0118-4EDA-807B-D13374A49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70282"/>
          <a:stretch/>
        </p:blipFill>
        <p:spPr>
          <a:xfrm>
            <a:off x="0" y="0"/>
            <a:ext cx="12192000" cy="9562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58938-B8EB-4E50-B825-828B907B622B}"/>
              </a:ext>
            </a:extLst>
          </p:cNvPr>
          <p:cNvSpPr/>
          <p:nvPr/>
        </p:nvSpPr>
        <p:spPr>
          <a:xfrm>
            <a:off x="0" y="0"/>
            <a:ext cx="12192000" cy="956256"/>
          </a:xfrm>
          <a:prstGeom prst="rect">
            <a:avLst/>
          </a:prstGeom>
          <a:solidFill>
            <a:srgbClr val="00206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5429C-1B3A-4633-B711-C0F210EE2983}"/>
              </a:ext>
            </a:extLst>
          </p:cNvPr>
          <p:cNvSpPr txBox="1"/>
          <p:nvPr/>
        </p:nvSpPr>
        <p:spPr>
          <a:xfrm>
            <a:off x="96252" y="93519"/>
            <a:ext cx="8815100" cy="862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bg1"/>
                </a:solidFill>
                <a:latin typeface="한국기계연구원_Light" panose="02000300000000000000" pitchFamily="2" charset="-127"/>
                <a:ea typeface="한국기계연구원_Light" panose="02000300000000000000" pitchFamily="2" charset="-127"/>
                <a:cs typeface="Pretendard Black" panose="02000A03000000020004" pitchFamily="2" charset="-127"/>
              </a:rPr>
              <a:t>캡스톤디자인</a:t>
            </a:r>
            <a:endParaRPr lang="en-US" altLang="ko-KR" sz="2800" dirty="0">
              <a:solidFill>
                <a:schemeClr val="bg1"/>
              </a:solidFill>
              <a:latin typeface="한국기계연구원_Light" panose="02000300000000000000" pitchFamily="2" charset="-127"/>
              <a:ea typeface="한국기계연구원_Light" panose="02000300000000000000" pitchFamily="2" charset="-127"/>
              <a:cs typeface="Pretendard Black" panose="02000A03000000020004" pitchFamily="2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Embedded Computer </a:t>
            </a:r>
            <a:r>
              <a:rPr lang="ko-KR" altLang="en-US" sz="2800" spc="-7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환경 구축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C4383A-3669-4647-8533-0AD3220291F3}"/>
              </a:ext>
            </a:extLst>
          </p:cNvPr>
          <p:cNvSpPr txBox="1"/>
          <p:nvPr/>
        </p:nvSpPr>
        <p:spPr>
          <a:xfrm>
            <a:off x="433137" y="1219200"/>
            <a:ext cx="10732168" cy="255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20000"/>
              </a:lnSpc>
              <a:buFontTx/>
              <a:buChar char="-"/>
            </a:pPr>
            <a:r>
              <a:rPr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환경 구성 개요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Jetson </a:t>
            </a:r>
            <a:r>
              <a:rPr lang="en-US" altLang="ko-KR" sz="1500" b="1" spc="-7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nano</a:t>
            </a:r>
            <a:r>
              <a:rPr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업데이트 및 패키지 설치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운영체제를 최신 상태로 유지하고 필수 패키지 설치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GPIO </a:t>
            </a:r>
            <a:r>
              <a:rPr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제어 </a:t>
            </a:r>
            <a:endParaRPr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SWAP </a:t>
            </a:r>
            <a:r>
              <a:rPr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공간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확장 및 성능 최적화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메모리 부족 문제를 해결하기 위한 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SWAP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설정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Docker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활용한 일관된 개발 환경 구축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	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일관된 소프트웨어 버전 및 의존성 관리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VNC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설정을 통한 원격접속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7E1501-4ECB-42D1-A36B-9D9B52A6203A}"/>
              </a:ext>
            </a:extLst>
          </p:cNvPr>
          <p:cNvSpPr txBox="1"/>
          <p:nvPr/>
        </p:nvSpPr>
        <p:spPr>
          <a:xfrm>
            <a:off x="5354470" y="1256993"/>
            <a:ext cx="6748898" cy="896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swap </a:t>
            </a:r>
            <a:r>
              <a:rPr lang="ko-KR" altLang="en-US" sz="1500" b="1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설정</a:t>
            </a:r>
            <a:endParaRPr lang="en-US" altLang="ko-KR" sz="1500" b="1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Jetson </a:t>
            </a:r>
            <a:r>
              <a:rPr lang="en-US" altLang="ko-KR" sz="1500" spc="-7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nano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업데이트 및 패키지 설치</a:t>
            </a:r>
            <a:endParaRPr lang="en-US" altLang="ko-KR" sz="1500" spc="-70" dirty="0">
              <a:solidFill>
                <a:schemeClr val="tx1">
                  <a:lumMod val="75000"/>
                  <a:lumOff val="25000"/>
                </a:schemeClr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Swap Memory (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물리적 디스크 공간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-&gt; </a:t>
            </a:r>
            <a:r>
              <a:rPr lang="ko-KR" altLang="en-US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메모리 공간처럼 사용하는 방식</a:t>
            </a:r>
            <a:r>
              <a:rPr lang="en-US" altLang="ko-KR" sz="15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F937BF2-C717-407F-9CAF-837033E7D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120" y="2919251"/>
            <a:ext cx="3658111" cy="43821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3FCD32E-75A9-41FA-BE0A-78217640A0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3120" y="3449579"/>
            <a:ext cx="5468113" cy="1448002"/>
          </a:xfrm>
          <a:prstGeom prst="rect">
            <a:avLst/>
          </a:prstGeom>
        </p:spPr>
      </p:pic>
      <p:pic>
        <p:nvPicPr>
          <p:cNvPr id="1026" name="Picture 2" descr="https://blog.kakaocdn.net/dn/cuIiHt/btrNotuoZBn/v96Qr133Ffuq34Vt1IwV90/img.png">
            <a:extLst>
              <a:ext uri="{FF2B5EF4-FFF2-40B4-BE49-F238E27FC236}">
                <a16:creationId xmlns:a16="http://schemas.microsoft.com/office/drawing/2014/main" id="{DBFF5046-D056-41A4-974D-568BCA728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7389" y="4897581"/>
            <a:ext cx="2447925" cy="186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1A0ACC2-553C-4D65-B869-4061215130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0790" y="4183167"/>
            <a:ext cx="4253680" cy="170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88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9CBC0"/>
        </a:solidFill>
        <a:ln>
          <a:noFill/>
        </a:ln>
      </a:spPr>
      <a:bodyPr rtlCol="0" anchor="ctr"/>
      <a:lstStyle>
        <a:defPPr algn="ctr">
          <a:defRPr sz="1400" dirty="0">
            <a:latin typeface="한국기계연구원_Light" panose="02000300000000000000" pitchFamily="2" charset="-127"/>
            <a:ea typeface="한국기계연구원_Light" panose="02000300000000000000" pitchFamily="2" charset="-127"/>
            <a:cs typeface="Pretendard Light" panose="02000403000000020004" pitchFamily="2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ct val="120000"/>
          </a:lnSpc>
          <a:defRPr kumimoji="1" sz="1500" spc="-70" dirty="0" err="1">
            <a:solidFill>
              <a:schemeClr val="tx1">
                <a:lumMod val="75000"/>
                <a:lumOff val="25000"/>
              </a:schemeClr>
            </a:solidFill>
            <a:ea typeface="Pretendard Medium" panose="02000603000000020004" pitchFamily="2" charset="-127"/>
            <a:cs typeface="Pretendard Medium" panose="02000603000000020004" pitchFamily="2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1272</TotalTime>
  <Words>1292</Words>
  <Application>Microsoft Office PowerPoint</Application>
  <PresentationFormat>와이드스크린</PresentationFormat>
  <Paragraphs>253</Paragraphs>
  <Slides>20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Pretendard Black</vt:lpstr>
      <vt:lpstr>Pretendard ExtraBold</vt:lpstr>
      <vt:lpstr>Pretendard Light</vt:lpstr>
      <vt:lpstr>Pretendard Medium</vt:lpstr>
      <vt:lpstr>Pretendard Variable Light</vt:lpstr>
      <vt:lpstr>맑은 고딕</vt:lpstr>
      <vt:lpstr>한국기계연구원_Light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캡스톤 디자인 프로젝트 결과 보고서</dc:title>
  <dc:creator>성관 김</dc:creator>
  <cp:lastModifiedBy>USER</cp:lastModifiedBy>
  <cp:revision>77</cp:revision>
  <dcterms:created xsi:type="dcterms:W3CDTF">2024-12-08T21:27:23Z</dcterms:created>
  <dcterms:modified xsi:type="dcterms:W3CDTF">2024-12-17T14:55:08Z</dcterms:modified>
</cp:coreProperties>
</file>

<file path=docProps/thumbnail.jpeg>
</file>